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6" r:id="rId3"/>
    <p:sldId id="257" r:id="rId4"/>
    <p:sldId id="261" r:id="rId5"/>
    <p:sldId id="262" r:id="rId6"/>
    <p:sldId id="280" r:id="rId7"/>
    <p:sldId id="281" r:id="rId8"/>
    <p:sldId id="282" r:id="rId9"/>
    <p:sldId id="283" r:id="rId10"/>
    <p:sldId id="284" r:id="rId11"/>
    <p:sldId id="285" r:id="rId12"/>
    <p:sldId id="286" r:id="rId13"/>
    <p:sldId id="292" r:id="rId14"/>
    <p:sldId id="291" r:id="rId15"/>
    <p:sldId id="287" r:id="rId16"/>
    <p:sldId id="268" r:id="rId17"/>
    <p:sldId id="294" r:id="rId18"/>
    <p:sldId id="270" r:id="rId19"/>
    <p:sldId id="295" r:id="rId20"/>
    <p:sldId id="288" r:id="rId21"/>
    <p:sldId id="290" r:id="rId22"/>
    <p:sldId id="293" r:id="rId23"/>
    <p:sldId id="289"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3" d="100"/>
          <a:sy n="63" d="100"/>
        </p:scale>
        <p:origin x="-58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0865F4-CDEF-ED4D-A9D9-4C3271F88368}" type="datetimeFigureOut">
              <a:rPr lang="en-US" smtClean="0"/>
              <a:pPr/>
              <a:t>2/16/2010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B44033-F190-E549-A0A0-872A59296C0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0865F4-CDEF-ED4D-A9D9-4C3271F88368}" type="datetimeFigureOut">
              <a:rPr lang="en-US" smtClean="0"/>
              <a:pPr/>
              <a:t>2/16/2010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B44033-F190-E549-A0A0-872A59296C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0865F4-CDEF-ED4D-A9D9-4C3271F88368}" type="datetimeFigureOut">
              <a:rPr lang="en-US" smtClean="0"/>
              <a:pPr/>
              <a:t>2/16/2010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B44033-F190-E549-A0A0-872A59296C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0865F4-CDEF-ED4D-A9D9-4C3271F88368}" type="datetimeFigureOut">
              <a:rPr lang="en-US" smtClean="0"/>
              <a:pPr/>
              <a:t>2/16/2010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B44033-F190-E549-A0A0-872A59296C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0865F4-CDEF-ED4D-A9D9-4C3271F88368}" type="datetimeFigureOut">
              <a:rPr lang="en-US" smtClean="0"/>
              <a:pPr/>
              <a:t>2/16/2010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B44033-F190-E549-A0A0-872A59296C0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0865F4-CDEF-ED4D-A9D9-4C3271F88368}" type="datetimeFigureOut">
              <a:rPr lang="en-US" smtClean="0"/>
              <a:pPr/>
              <a:t>2/16/2010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B44033-F190-E549-A0A0-872A59296C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0865F4-CDEF-ED4D-A9D9-4C3271F88368}" type="datetimeFigureOut">
              <a:rPr lang="en-US" smtClean="0"/>
              <a:pPr/>
              <a:t>2/16/2010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B44033-F190-E549-A0A0-872A59296C0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0865F4-CDEF-ED4D-A9D9-4C3271F88368}" type="datetimeFigureOut">
              <a:rPr lang="en-US" smtClean="0"/>
              <a:pPr/>
              <a:t>2/16/2010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B44033-F190-E549-A0A0-872A59296C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0865F4-CDEF-ED4D-A9D9-4C3271F88368}" type="datetimeFigureOut">
              <a:rPr lang="en-US" smtClean="0"/>
              <a:pPr/>
              <a:t>2/16/2010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B44033-F190-E549-A0A0-872A59296C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0865F4-CDEF-ED4D-A9D9-4C3271F88368}" type="datetimeFigureOut">
              <a:rPr lang="en-US" smtClean="0"/>
              <a:pPr/>
              <a:t>2/16/2010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B44033-F190-E549-A0A0-872A59296C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0865F4-CDEF-ED4D-A9D9-4C3271F88368}" type="datetimeFigureOut">
              <a:rPr lang="en-US" smtClean="0"/>
              <a:pPr/>
              <a:t>2/16/2010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B44033-F190-E549-A0A0-872A59296C0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0865F4-CDEF-ED4D-A9D9-4C3271F88368}" type="datetimeFigureOut">
              <a:rPr lang="en-US" smtClean="0"/>
              <a:pPr/>
              <a:t>2/16/2010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B44033-F190-E549-A0A0-872A59296C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youtube.com/watch?v=xR126-rJiW8" TargetMode="External"/><Relationship Id="rId2" Type="http://schemas.openxmlformats.org/officeDocument/2006/relationships/hyperlink" Target="http://www.youtube.com/watch?v=m3-hY-hlhBg" TargetMode="External"/><Relationship Id="rId1" Type="http://schemas.openxmlformats.org/officeDocument/2006/relationships/slideLayout" Target="../slideLayouts/slideLayout2.xml"/><Relationship Id="rId4" Type="http://schemas.openxmlformats.org/officeDocument/2006/relationships/hyperlink" Target="http://www.youtube.com/watch?v=05RZJxDIhTU"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morainevalley.edu/infolitsummi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What’s one thing you </a:t>
            </a:r>
            <a:br>
              <a:rPr lang="en-US" dirty="0" smtClean="0"/>
            </a:br>
            <a:r>
              <a:rPr lang="en-US" dirty="0" smtClean="0"/>
              <a:t>assess every day?</a:t>
            </a:r>
            <a:endParaRPr lang="en-US" dirty="0"/>
          </a:p>
        </p:txBody>
      </p:sp>
      <p:graphicFrame>
        <p:nvGraphicFramePr>
          <p:cNvPr id="4" name="Content Placeholder 3"/>
          <p:cNvGraphicFramePr>
            <a:graphicFrameLocks noGrp="1"/>
          </p:cNvGraphicFramePr>
          <p:nvPr>
            <p:ph idx="1"/>
          </p:nvPr>
        </p:nvGraphicFramePr>
        <p:xfrm>
          <a:off x="457200" y="1600200"/>
          <a:ext cx="8229600" cy="4724398"/>
        </p:xfrm>
        <a:graphic>
          <a:graphicData uri="http://schemas.openxmlformats.org/drawingml/2006/table">
            <a:tbl>
              <a:tblPr bandRow="1">
                <a:tableStyleId>{D7AC3CCA-C797-4891-BE02-D94E43425B78}</a:tableStyleId>
              </a:tblPr>
              <a:tblGrid>
                <a:gridCol w="2743200"/>
                <a:gridCol w="2743200"/>
                <a:gridCol w="2743200"/>
              </a:tblGrid>
              <a:tr h="674914">
                <a:tc>
                  <a:txBody>
                    <a:bodyPr/>
                    <a:lstStyle/>
                    <a:p>
                      <a:pPr algn="ctr"/>
                      <a:r>
                        <a:rPr lang="en-US" dirty="0" smtClean="0">
                          <a:solidFill>
                            <a:schemeClr val="tx2">
                              <a:lumMod val="40000"/>
                              <a:lumOff val="60000"/>
                            </a:schemeClr>
                          </a:solidFill>
                        </a:rPr>
                        <a:t>Jamie</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Monica</a:t>
                      </a:r>
                      <a:endParaRPr lang="en-US" dirty="0">
                        <a:solidFill>
                          <a:schemeClr val="tx2">
                            <a:lumMod val="40000"/>
                            <a:lumOff val="60000"/>
                          </a:schemeClr>
                        </a:solidFill>
                      </a:endParaRPr>
                    </a:p>
                  </a:txBody>
                  <a:tcPr/>
                </a:tc>
                <a:tc>
                  <a:txBody>
                    <a:bodyPr/>
                    <a:lstStyle/>
                    <a:p>
                      <a:pPr algn="ctr"/>
                      <a:r>
                        <a:rPr lang="en-US" dirty="0" err="1" smtClean="0">
                          <a:solidFill>
                            <a:schemeClr val="tx2">
                              <a:lumMod val="40000"/>
                              <a:lumOff val="60000"/>
                            </a:schemeClr>
                          </a:solidFill>
                        </a:rPr>
                        <a:t>MaryBeth</a:t>
                      </a:r>
                      <a:endParaRPr lang="en-US" dirty="0">
                        <a:solidFill>
                          <a:schemeClr val="tx2">
                            <a:lumMod val="40000"/>
                            <a:lumOff val="60000"/>
                          </a:schemeClr>
                        </a:solidFill>
                      </a:endParaRPr>
                    </a:p>
                  </a:txBody>
                  <a:tcPr/>
                </a:tc>
              </a:tr>
              <a:tr h="674914">
                <a:tc>
                  <a:txBody>
                    <a:bodyPr/>
                    <a:lstStyle/>
                    <a:p>
                      <a:pPr algn="ctr"/>
                      <a:r>
                        <a:rPr lang="en-US" dirty="0" smtClean="0">
                          <a:solidFill>
                            <a:schemeClr val="tx2">
                              <a:lumMod val="40000"/>
                              <a:lumOff val="60000"/>
                            </a:schemeClr>
                          </a:solidFill>
                        </a:rPr>
                        <a:t>Denise</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Donna</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Susan</a:t>
                      </a:r>
                      <a:endParaRPr lang="en-US" dirty="0">
                        <a:solidFill>
                          <a:schemeClr val="tx2">
                            <a:lumMod val="40000"/>
                            <a:lumOff val="60000"/>
                          </a:schemeClr>
                        </a:solidFill>
                      </a:endParaRPr>
                    </a:p>
                  </a:txBody>
                  <a:tcPr/>
                </a:tc>
              </a:tr>
              <a:tr h="674914">
                <a:tc>
                  <a:txBody>
                    <a:bodyPr/>
                    <a:lstStyle/>
                    <a:p>
                      <a:pPr algn="ctr"/>
                      <a:r>
                        <a:rPr lang="en-US" dirty="0" smtClean="0">
                          <a:solidFill>
                            <a:schemeClr val="tx2">
                              <a:lumMod val="40000"/>
                              <a:lumOff val="60000"/>
                            </a:schemeClr>
                          </a:solidFill>
                        </a:rPr>
                        <a:t>Christy</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Daniel</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Tom</a:t>
                      </a:r>
                      <a:endParaRPr lang="en-US" dirty="0">
                        <a:solidFill>
                          <a:schemeClr val="tx2">
                            <a:lumMod val="40000"/>
                            <a:lumOff val="60000"/>
                          </a:schemeClr>
                        </a:solidFill>
                      </a:endParaRPr>
                    </a:p>
                  </a:txBody>
                  <a:tcPr/>
                </a:tc>
              </a:tr>
              <a:tr h="674914">
                <a:tc>
                  <a:txBody>
                    <a:bodyPr/>
                    <a:lstStyle/>
                    <a:p>
                      <a:pPr algn="ctr"/>
                      <a:r>
                        <a:rPr lang="en-US" dirty="0" err="1" smtClean="0">
                          <a:solidFill>
                            <a:schemeClr val="tx2">
                              <a:lumMod val="40000"/>
                              <a:lumOff val="60000"/>
                            </a:schemeClr>
                          </a:solidFill>
                        </a:rPr>
                        <a:t>Nann</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Brooke</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Cheryl</a:t>
                      </a:r>
                      <a:endParaRPr lang="en-US" dirty="0">
                        <a:solidFill>
                          <a:schemeClr val="tx2">
                            <a:lumMod val="40000"/>
                            <a:lumOff val="60000"/>
                          </a:schemeClr>
                        </a:solidFill>
                      </a:endParaRPr>
                    </a:p>
                  </a:txBody>
                  <a:tcPr/>
                </a:tc>
              </a:tr>
              <a:tr h="674914">
                <a:tc>
                  <a:txBody>
                    <a:bodyPr/>
                    <a:lstStyle/>
                    <a:p>
                      <a:pPr algn="ctr"/>
                      <a:r>
                        <a:rPr lang="en-US" dirty="0" smtClean="0">
                          <a:solidFill>
                            <a:schemeClr val="tx2">
                              <a:lumMod val="40000"/>
                              <a:lumOff val="60000"/>
                            </a:schemeClr>
                          </a:solidFill>
                        </a:rPr>
                        <a:t>Maria</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Christine</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Kelly</a:t>
                      </a:r>
                      <a:endParaRPr lang="en-US" dirty="0">
                        <a:solidFill>
                          <a:schemeClr val="tx2">
                            <a:lumMod val="40000"/>
                            <a:lumOff val="60000"/>
                          </a:schemeClr>
                        </a:solidFill>
                      </a:endParaRPr>
                    </a:p>
                  </a:txBody>
                  <a:tcPr/>
                </a:tc>
              </a:tr>
              <a:tr h="674914">
                <a:tc>
                  <a:txBody>
                    <a:bodyPr/>
                    <a:lstStyle/>
                    <a:p>
                      <a:pPr algn="ctr"/>
                      <a:r>
                        <a:rPr lang="en-US" dirty="0" smtClean="0">
                          <a:solidFill>
                            <a:schemeClr val="tx2">
                              <a:lumMod val="40000"/>
                              <a:lumOff val="60000"/>
                            </a:schemeClr>
                          </a:solidFill>
                        </a:rPr>
                        <a:t>Heidi</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Jennifer</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Zoe</a:t>
                      </a:r>
                      <a:endParaRPr lang="en-US" dirty="0">
                        <a:solidFill>
                          <a:schemeClr val="tx2">
                            <a:lumMod val="40000"/>
                            <a:lumOff val="60000"/>
                          </a:schemeClr>
                        </a:solidFill>
                      </a:endParaRPr>
                    </a:p>
                  </a:txBody>
                  <a:tcPr/>
                </a:tc>
              </a:tr>
              <a:tr h="674914">
                <a:tc>
                  <a:txBody>
                    <a:bodyPr/>
                    <a:lstStyle/>
                    <a:p>
                      <a:pPr algn="ctr"/>
                      <a:r>
                        <a:rPr lang="en-US" dirty="0" smtClean="0">
                          <a:solidFill>
                            <a:schemeClr val="tx2">
                              <a:lumMod val="40000"/>
                              <a:lumOff val="60000"/>
                            </a:schemeClr>
                          </a:solidFill>
                        </a:rPr>
                        <a:t>Julie</a:t>
                      </a:r>
                      <a:endParaRPr lang="en-US" dirty="0">
                        <a:solidFill>
                          <a:schemeClr val="tx2">
                            <a:lumMod val="40000"/>
                            <a:lumOff val="60000"/>
                          </a:schemeClr>
                        </a:solidFill>
                      </a:endParaRPr>
                    </a:p>
                  </a:txBody>
                  <a:tcPr/>
                </a:tc>
                <a:tc>
                  <a:txBody>
                    <a:bodyPr/>
                    <a:lstStyle/>
                    <a:p>
                      <a:pPr algn="ct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Chris</a:t>
                      </a:r>
                      <a:endParaRPr lang="en-US" dirty="0">
                        <a:solidFill>
                          <a:schemeClr val="tx2">
                            <a:lumMod val="40000"/>
                            <a:lumOff val="60000"/>
                          </a:schemeClr>
                        </a:solidFill>
                      </a:endParaRPr>
                    </a:p>
                  </a:txBody>
                  <a:tcPr/>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questions</a:t>
            </a:r>
            <a:endParaRPr lang="en-US" dirty="0"/>
          </a:p>
        </p:txBody>
      </p:sp>
      <p:sp>
        <p:nvSpPr>
          <p:cNvPr id="3" name="Content Placeholder 2"/>
          <p:cNvSpPr>
            <a:spLocks noGrp="1"/>
          </p:cNvSpPr>
          <p:nvPr>
            <p:ph idx="1"/>
          </p:nvPr>
        </p:nvSpPr>
        <p:spPr>
          <a:xfrm>
            <a:off x="188779" y="2642809"/>
            <a:ext cx="8806933" cy="1042608"/>
          </a:xfrm>
        </p:spPr>
        <p:txBody>
          <a:bodyPr>
            <a:noAutofit/>
          </a:bodyPr>
          <a:lstStyle/>
          <a:p>
            <a:pPr algn="ctr">
              <a:buNone/>
            </a:pPr>
            <a:r>
              <a:rPr lang="en-US" sz="3600" dirty="0" smtClean="0"/>
              <a:t>Has the Big 6 taken off in other countries?</a:t>
            </a:r>
            <a:endParaRPr lang="en-US" sz="3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Questions</a:t>
            </a:r>
            <a:endParaRPr lang="en-US" dirty="0"/>
          </a:p>
        </p:txBody>
      </p:sp>
      <p:sp>
        <p:nvSpPr>
          <p:cNvPr id="3" name="Content Placeholder 2"/>
          <p:cNvSpPr>
            <a:spLocks noGrp="1"/>
          </p:cNvSpPr>
          <p:nvPr>
            <p:ph idx="1"/>
          </p:nvPr>
        </p:nvSpPr>
        <p:spPr/>
        <p:txBody>
          <a:bodyPr/>
          <a:lstStyle/>
          <a:p>
            <a:r>
              <a:rPr lang="en-US" dirty="0" smtClean="0"/>
              <a:t>Did you have an opportunity to see the Frontline piece Digital Nation?</a:t>
            </a:r>
          </a:p>
          <a:p>
            <a:r>
              <a:rPr lang="en-US" dirty="0" smtClean="0"/>
              <a:t>What were your reactions?</a:t>
            </a:r>
          </a:p>
          <a:p>
            <a:r>
              <a:rPr lang="en-US" dirty="0" smtClean="0"/>
              <a:t>What do you see as the Big6 role in educating digital natives?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Questions</a:t>
            </a:r>
            <a:endParaRPr lang="en-US" dirty="0"/>
          </a:p>
        </p:txBody>
      </p:sp>
      <p:sp>
        <p:nvSpPr>
          <p:cNvPr id="3" name="Content Placeholder 2"/>
          <p:cNvSpPr>
            <a:spLocks noGrp="1"/>
          </p:cNvSpPr>
          <p:nvPr>
            <p:ph idx="1"/>
          </p:nvPr>
        </p:nvSpPr>
        <p:spPr/>
        <p:txBody>
          <a:bodyPr/>
          <a:lstStyle/>
          <a:p>
            <a:r>
              <a:rPr lang="en-US" dirty="0" smtClean="0"/>
              <a:t>This model is not used in my buildings. I think it's a great model to use because information is constantly changing and we need to teach students how to access and evaluate it. </a:t>
            </a:r>
          </a:p>
          <a:p>
            <a:r>
              <a:rPr lang="en-US" dirty="0" smtClean="0"/>
              <a:t>Any suggestions for convincing them that this is not just one more thing to add to their plates?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Questions</a:t>
            </a:r>
            <a:endParaRPr lang="en-US" dirty="0"/>
          </a:p>
        </p:txBody>
      </p:sp>
      <p:sp>
        <p:nvSpPr>
          <p:cNvPr id="3" name="Content Placeholder 2"/>
          <p:cNvSpPr>
            <a:spLocks noGrp="1"/>
          </p:cNvSpPr>
          <p:nvPr>
            <p:ph idx="1"/>
          </p:nvPr>
        </p:nvSpPr>
        <p:spPr/>
        <p:txBody>
          <a:bodyPr/>
          <a:lstStyle/>
          <a:p>
            <a:r>
              <a:rPr lang="en-US" dirty="0" smtClean="0"/>
              <a:t>What assessment practices have you seen library media specialists use effectively to evaluate student progress in the research process?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Questions</a:t>
            </a:r>
            <a:endParaRPr lang="en-US" dirty="0"/>
          </a:p>
        </p:txBody>
      </p:sp>
      <p:sp>
        <p:nvSpPr>
          <p:cNvPr id="3" name="Content Placeholder 2"/>
          <p:cNvSpPr>
            <a:spLocks noGrp="1"/>
          </p:cNvSpPr>
          <p:nvPr>
            <p:ph idx="1"/>
          </p:nvPr>
        </p:nvSpPr>
        <p:spPr/>
        <p:txBody>
          <a:bodyPr/>
          <a:lstStyle/>
          <a:p>
            <a:r>
              <a:rPr lang="en-US" dirty="0" smtClean="0"/>
              <a:t>How can a librarian or media specialist attempt to implement these curriculum ideas/standards when most teachers view you (the person, the library, and your services) as merely an ancillary (and in some cases non-</a:t>
            </a:r>
            <a:r>
              <a:rPr lang="en-US" dirty="0" err="1" smtClean="0"/>
              <a:t>existant</a:t>
            </a:r>
            <a:r>
              <a:rPr lang="en-US" dirty="0" smtClean="0"/>
              <a:t>) aside to their lesson plans, or what they wish to accomplish?</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Questions</a:t>
            </a:r>
            <a:endParaRPr lang="en-US" dirty="0"/>
          </a:p>
        </p:txBody>
      </p:sp>
      <p:sp>
        <p:nvSpPr>
          <p:cNvPr id="3" name="Content Placeholder 2"/>
          <p:cNvSpPr>
            <a:spLocks noGrp="1"/>
          </p:cNvSpPr>
          <p:nvPr>
            <p:ph idx="1"/>
          </p:nvPr>
        </p:nvSpPr>
        <p:spPr/>
        <p:txBody>
          <a:bodyPr/>
          <a:lstStyle/>
          <a:p>
            <a:r>
              <a:rPr lang="en-US" dirty="0" smtClean="0"/>
              <a:t>Do you do workshops?</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 Mapping</a:t>
            </a:r>
            <a:endParaRPr lang="en-US" dirty="0"/>
          </a:p>
        </p:txBody>
      </p:sp>
      <p:sp>
        <p:nvSpPr>
          <p:cNvPr id="3" name="Content Placeholder 2"/>
          <p:cNvSpPr>
            <a:spLocks noGrp="1"/>
          </p:cNvSpPr>
          <p:nvPr>
            <p:ph idx="1"/>
          </p:nvPr>
        </p:nvSpPr>
        <p:spPr/>
        <p:txBody>
          <a:bodyPr/>
          <a:lstStyle/>
          <a:p>
            <a:r>
              <a:rPr lang="en-US" dirty="0" smtClean="0"/>
              <a:t>Getting the Gestalt</a:t>
            </a:r>
          </a:p>
          <a:p>
            <a:r>
              <a:rPr lang="en-US" dirty="0" smtClean="0"/>
              <a:t>Forms</a:t>
            </a:r>
          </a:p>
          <a:p>
            <a:r>
              <a:rPr lang="en-US" dirty="0" smtClean="0"/>
              <a:t>Function</a:t>
            </a:r>
          </a:p>
          <a:p>
            <a:r>
              <a:rPr lang="en-US" dirty="0" smtClean="0"/>
              <a:t>Using them for creating “Big Juicy” units</a:t>
            </a:r>
          </a:p>
          <a:p>
            <a:r>
              <a:rPr lang="en-US" dirty="0" smtClean="0"/>
              <a:t>Curriculum Map examples</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know break</a:t>
            </a:r>
            <a:endParaRPr lang="en-US" dirty="0"/>
          </a:p>
        </p:txBody>
      </p:sp>
      <p:sp>
        <p:nvSpPr>
          <p:cNvPr id="3" name="Content Placeholder 2"/>
          <p:cNvSpPr>
            <a:spLocks noGrp="1"/>
          </p:cNvSpPr>
          <p:nvPr>
            <p:ph idx="1"/>
          </p:nvPr>
        </p:nvSpPr>
        <p:spPr/>
        <p:txBody>
          <a:bodyPr>
            <a:normAutofit/>
          </a:bodyPr>
          <a:lstStyle/>
          <a:p>
            <a:r>
              <a:rPr lang="en-US" sz="6000" dirty="0" smtClean="0"/>
              <a:t>Link # 1</a:t>
            </a:r>
          </a:p>
          <a:p>
            <a:r>
              <a:rPr lang="en-US" sz="6000" dirty="0" smtClean="0"/>
              <a:t>Link # 2</a:t>
            </a:r>
          </a:p>
          <a:p>
            <a:r>
              <a:rPr lang="en-US" sz="6000" dirty="0" smtClean="0"/>
              <a:t>Link # 3</a:t>
            </a:r>
            <a:endParaRPr lang="en-US" sz="6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will I know?</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http://www.youtube.com/watch?v=m3-hY-hlhBg</a:t>
            </a:r>
            <a:endParaRPr lang="en-US" dirty="0" smtClean="0"/>
          </a:p>
          <a:p>
            <a:r>
              <a:rPr lang="en-US" dirty="0" smtClean="0">
                <a:hlinkClick r:id="rId3"/>
              </a:rPr>
              <a:t>http://www.youtube.com/watch?v=xR126-rJiW8</a:t>
            </a:r>
            <a:endParaRPr lang="en-US" dirty="0" smtClean="0"/>
          </a:p>
          <a:p>
            <a:r>
              <a:rPr lang="en-US" dirty="0" smtClean="0">
                <a:hlinkClick r:id="rId4"/>
              </a:rPr>
              <a:t>http://www.youtube.com/watch?v=05RZJxDIhTU</a:t>
            </a:r>
            <a:endParaRPr lang="en-US" dirty="0" smtClean="0"/>
          </a:p>
          <a:p>
            <a:endParaRPr lang="en-US" dirty="0" smtClean="0"/>
          </a:p>
          <a:p>
            <a:endParaRPr lang="en-US" dirty="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41120" y="2164080"/>
            <a:ext cx="6355080" cy="1754326"/>
          </a:xfrm>
          <a:prstGeom prst="rect">
            <a:avLst/>
          </a:prstGeom>
          <a:noFill/>
        </p:spPr>
        <p:txBody>
          <a:bodyPr wrap="square" rtlCol="0">
            <a:spAutoFit/>
          </a:bodyPr>
          <a:lstStyle/>
          <a:p>
            <a:pPr algn="ctr"/>
            <a:r>
              <a:rPr lang="en-US" sz="5400" dirty="0" smtClean="0">
                <a:latin typeface="Arial Black" pitchFamily="34" charset="0"/>
              </a:rPr>
              <a:t>The Big6  Super3 Project</a:t>
            </a:r>
            <a:endParaRPr lang="en-US" sz="5400" dirty="0">
              <a:latin typeface="Arial Black"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Information Literacy</a:t>
            </a:r>
            <a:endParaRPr lang="en-US" dirty="0"/>
          </a:p>
        </p:txBody>
      </p:sp>
      <p:sp>
        <p:nvSpPr>
          <p:cNvPr id="3" name="Subtitle 2"/>
          <p:cNvSpPr>
            <a:spLocks noGrp="1"/>
          </p:cNvSpPr>
          <p:nvPr>
            <p:ph type="subTitle" idx="1"/>
          </p:nvPr>
        </p:nvSpPr>
        <p:spPr/>
        <p:txBody>
          <a:bodyPr/>
          <a:lstStyle/>
          <a:p>
            <a:r>
              <a:rPr lang="en-US" dirty="0" smtClean="0"/>
              <a:t>February 16, 2010</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a:t>
            </a:r>
            <a:endParaRPr lang="en-US" dirty="0"/>
          </a:p>
        </p:txBody>
      </p:sp>
      <p:sp>
        <p:nvSpPr>
          <p:cNvPr id="3" name="Content Placeholder 2"/>
          <p:cNvSpPr>
            <a:spLocks noGrp="1"/>
          </p:cNvSpPr>
          <p:nvPr>
            <p:ph idx="1"/>
          </p:nvPr>
        </p:nvSpPr>
        <p:spPr/>
        <p:txBody>
          <a:bodyPr/>
          <a:lstStyle/>
          <a:p>
            <a:endParaRPr lang="en-US" dirty="0" smtClean="0"/>
          </a:p>
          <a:p>
            <a:r>
              <a:rPr lang="en-US" dirty="0" smtClean="0"/>
              <a:t>Happy Trails experience?</a:t>
            </a:r>
          </a:p>
          <a:p>
            <a:r>
              <a:rPr lang="en-US" dirty="0" smtClean="0"/>
              <a:t>Brainstorming Assessment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Assessment</a:t>
            </a:r>
            <a:br>
              <a:rPr lang="en-US" dirty="0" smtClean="0"/>
            </a:br>
            <a:r>
              <a:rPr lang="en-US" dirty="0" smtClean="0"/>
              <a:t>Purposes</a:t>
            </a:r>
            <a:endParaRPr lang="en-US" dirty="0"/>
          </a:p>
        </p:txBody>
      </p:sp>
      <p:sp>
        <p:nvSpPr>
          <p:cNvPr id="3" name="Content Placeholder 2"/>
          <p:cNvSpPr>
            <a:spLocks noGrp="1"/>
          </p:cNvSpPr>
          <p:nvPr>
            <p:ph idx="1"/>
          </p:nvPr>
        </p:nvSpPr>
        <p:spPr>
          <a:xfrm>
            <a:off x="457200" y="2874482"/>
            <a:ext cx="8229600" cy="1926404"/>
          </a:xfrm>
        </p:spPr>
        <p:txBody>
          <a:bodyPr/>
          <a:lstStyle/>
          <a:p>
            <a:r>
              <a:rPr lang="en-US" dirty="0" smtClean="0"/>
              <a:t>Diagnostic</a:t>
            </a:r>
          </a:p>
          <a:p>
            <a:r>
              <a:rPr lang="en-US" dirty="0" smtClean="0"/>
              <a:t>Formative</a:t>
            </a:r>
          </a:p>
          <a:p>
            <a:r>
              <a:rPr lang="en-US" dirty="0" smtClean="0"/>
              <a:t>Summative</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Types</a:t>
            </a:r>
            <a:endParaRPr lang="en-US" dirty="0"/>
          </a:p>
        </p:txBody>
      </p:sp>
      <p:sp>
        <p:nvSpPr>
          <p:cNvPr id="3" name="Content Placeholder 2"/>
          <p:cNvSpPr>
            <a:spLocks noGrp="1"/>
          </p:cNvSpPr>
          <p:nvPr>
            <p:ph idx="1"/>
          </p:nvPr>
        </p:nvSpPr>
        <p:spPr/>
        <p:txBody>
          <a:bodyPr/>
          <a:lstStyle/>
          <a:p>
            <a:r>
              <a:rPr lang="en-US" dirty="0" smtClean="0"/>
              <a:t>Self</a:t>
            </a:r>
          </a:p>
          <a:p>
            <a:r>
              <a:rPr lang="en-US" dirty="0" smtClean="0"/>
              <a:t>Peer</a:t>
            </a:r>
          </a:p>
          <a:p>
            <a:r>
              <a:rPr lang="en-US" dirty="0" smtClean="0"/>
              <a:t>Teacher</a:t>
            </a:r>
          </a:p>
          <a:p>
            <a:r>
              <a:rPr lang="en-US" dirty="0" smtClean="0"/>
              <a:t>Standardized</a:t>
            </a:r>
          </a:p>
          <a:p>
            <a:r>
              <a:rPr lang="en-US" dirty="0" smtClean="0"/>
              <a:t>Alternative</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26061"/>
            <a:ext cx="8229600" cy="961021"/>
          </a:xfrm>
        </p:spPr>
        <p:txBody>
          <a:bodyPr>
            <a:normAutofit fontScale="77500" lnSpcReduction="20000"/>
          </a:bodyPr>
          <a:lstStyle/>
          <a:p>
            <a:endParaRPr lang="en-US" dirty="0" smtClean="0"/>
          </a:p>
          <a:p>
            <a:pPr algn="ctr">
              <a:buNone/>
            </a:pPr>
            <a:r>
              <a:rPr lang="en-US" sz="4400" dirty="0" smtClean="0"/>
              <a:t>What does Assessment look like?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Housekeeping</a:t>
            </a:r>
          </a:p>
          <a:p>
            <a:r>
              <a:rPr lang="en-US" dirty="0" smtClean="0"/>
              <a:t>Guest Speaker Bob Berkowitz</a:t>
            </a:r>
          </a:p>
          <a:p>
            <a:r>
              <a:rPr lang="en-US" dirty="0" smtClean="0"/>
              <a:t>Curriculum Mapping</a:t>
            </a:r>
          </a:p>
          <a:p>
            <a:r>
              <a:rPr lang="en-US" dirty="0" smtClean="0"/>
              <a:t>Big6 Super3 lesson</a:t>
            </a:r>
          </a:p>
          <a:p>
            <a:r>
              <a:rPr lang="en-US" dirty="0" smtClean="0"/>
              <a:t>Assessing Information Literacy</a:t>
            </a:r>
          </a:p>
          <a:p>
            <a:endParaRPr lang="en-US" dirty="0" smtClean="0"/>
          </a:p>
          <a:p>
            <a:endParaRPr lang="en-US"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Housekeeping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Article Reviews</a:t>
            </a:r>
          </a:p>
          <a:p>
            <a:r>
              <a:rPr lang="en-US" dirty="0" smtClean="0"/>
              <a:t>ICE Conference February 23</a:t>
            </a:r>
            <a:r>
              <a:rPr lang="en-US" baseline="30000" dirty="0" smtClean="0"/>
              <a:t>rd</a:t>
            </a:r>
            <a:r>
              <a:rPr lang="en-US" dirty="0" smtClean="0"/>
              <a:t>-26</a:t>
            </a:r>
            <a:r>
              <a:rPr lang="en-US" baseline="30000" dirty="0" smtClean="0"/>
              <a:t>th</a:t>
            </a:r>
            <a:endParaRPr lang="en-US" dirty="0" smtClean="0"/>
          </a:p>
          <a:p>
            <a:r>
              <a:rPr lang="en-US" dirty="0" smtClean="0"/>
              <a:t>Information Literacy Summit</a:t>
            </a:r>
          </a:p>
          <a:p>
            <a:pPr lvl="1"/>
            <a:r>
              <a:rPr lang="en-US" dirty="0" smtClean="0">
                <a:hlinkClick r:id="rId2"/>
              </a:rPr>
              <a:t>http://www.morainevalley.edu/infolitsummit</a:t>
            </a:r>
            <a:endParaRPr lang="en-US" dirty="0" smtClean="0"/>
          </a:p>
          <a:p>
            <a:pPr>
              <a:buNone/>
            </a:pPr>
            <a:r>
              <a:rPr lang="en-US" dirty="0" smtClean="0"/>
              <a:t>  April 6 John A. Logan College </a:t>
            </a:r>
            <a:r>
              <a:rPr lang="en-US" sz="2162" dirty="0" smtClean="0"/>
              <a:t>(Carterville) </a:t>
            </a:r>
          </a:p>
          <a:p>
            <a:pPr>
              <a:buNone/>
            </a:pPr>
            <a:r>
              <a:rPr lang="en-US" dirty="0" smtClean="0"/>
              <a:t>  April 13 Moraine Valley Community College </a:t>
            </a:r>
            <a:r>
              <a:rPr lang="en-US" sz="2162" dirty="0" smtClean="0"/>
              <a:t>(</a:t>
            </a:r>
            <a:r>
              <a:rPr lang="en-US" sz="1800" dirty="0" smtClean="0"/>
              <a:t>Palos Hills)</a:t>
            </a:r>
            <a:r>
              <a:rPr lang="en-US" dirty="0" smtClean="0"/>
              <a:t> </a:t>
            </a:r>
          </a:p>
          <a:p>
            <a:pPr>
              <a:buNone/>
            </a:pPr>
            <a:r>
              <a:rPr lang="en-US" dirty="0" smtClean="0"/>
              <a:t>  April 20 Illinois State University (Normal, IL) </a:t>
            </a:r>
          </a:p>
          <a:p>
            <a:pPr>
              <a:buNone/>
            </a:pPr>
            <a:r>
              <a:rPr lang="en-US" dirty="0" smtClean="0"/>
              <a:t>				(All locations) 9 a.m.-3:30 p.m. </a:t>
            </a:r>
            <a:endParaRPr lang="en-US" baseline="30000" dirty="0" smtClean="0"/>
          </a:p>
          <a:p>
            <a:endParaRPr lang="en-US" baseline="30000" dirty="0"/>
          </a:p>
          <a:p>
            <a:endParaRPr lang="en-US" baseline="30000" dirty="0" smtClean="0"/>
          </a:p>
          <a:p>
            <a:pPr>
              <a:buNone/>
            </a:pPr>
            <a:endParaRPr lang="en-US" baseline="30000" dirty="0" smtClean="0"/>
          </a:p>
          <a:p>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Next Time</a:t>
            </a:r>
            <a:endParaRPr lang="en-US" dirty="0"/>
          </a:p>
        </p:txBody>
      </p:sp>
      <p:sp>
        <p:nvSpPr>
          <p:cNvPr id="3" name="Content Placeholder 2"/>
          <p:cNvSpPr>
            <a:spLocks noGrp="1"/>
          </p:cNvSpPr>
          <p:nvPr>
            <p:ph idx="1"/>
          </p:nvPr>
        </p:nvSpPr>
        <p:spPr>
          <a:xfrm>
            <a:off x="0" y="2408953"/>
            <a:ext cx="8932696" cy="1617504"/>
          </a:xfrm>
        </p:spPr>
        <p:txBody>
          <a:bodyPr>
            <a:normAutofit/>
          </a:bodyPr>
          <a:lstStyle/>
          <a:p>
            <a:pPr algn="ctr">
              <a:buNone/>
            </a:pPr>
            <a:r>
              <a:rPr lang="en-US" sz="6000" dirty="0" smtClean="0"/>
              <a:t>Your Big6 or Super3 Lesson</a:t>
            </a:r>
            <a:endParaRPr lang="en-US" sz="6000" dirty="0"/>
          </a:p>
        </p:txBody>
      </p:sp>
      <p:sp>
        <p:nvSpPr>
          <p:cNvPr id="4" name="TextBox 3"/>
          <p:cNvSpPr txBox="1"/>
          <p:nvPr/>
        </p:nvSpPr>
        <p:spPr>
          <a:xfrm>
            <a:off x="457200" y="3432197"/>
            <a:ext cx="8229601" cy="2585323"/>
          </a:xfrm>
          <a:prstGeom prst="rect">
            <a:avLst/>
          </a:prstGeom>
          <a:noFill/>
        </p:spPr>
        <p:txBody>
          <a:bodyPr wrap="square" rtlCol="0">
            <a:spAutoFit/>
          </a:bodyPr>
          <a:lstStyle/>
          <a:p>
            <a:r>
              <a:rPr lang="en-US" dirty="0" smtClean="0"/>
              <a:t>And that's it and that's the only thing I need, is this. I don't need this or this. Just this ashtray. And this paddle game, the ashtray and the paddle game and that's all I need. And this remote control. The ashtray, the paddle game, and the remote control, and that's all I need. And these matches. The ashtray, and these matches, and the remote control and the paddle ball. And this lamp. The ashtray, this paddle game and the remote control and the lamp and that's all I need. And that's all I need too. I don't need one other thing, not one - I need this. The paddle game, and the chair, and the remote control, and the matches, for sure. And this. And that's all I need. The ashtray, the remote control, the paddle game, this magazine and the chair.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pic>
        <p:nvPicPr>
          <p:cNvPr id="6" name="Picture 5" descr="The Jerk.tiff"/>
          <p:cNvPicPr>
            <a:picLocks noChangeAspect="1"/>
          </p:cNvPicPr>
          <p:nvPr/>
        </p:nvPicPr>
        <p:blipFill>
          <a:blip r:embed="rId2"/>
          <a:stretch>
            <a:fillRect/>
          </a:stretch>
        </p:blipFill>
        <p:spPr>
          <a:xfrm>
            <a:off x="3135910" y="386056"/>
            <a:ext cx="3213941" cy="566322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Guest Speaker</a:t>
            </a:r>
            <a:endParaRPr lang="en-US" dirty="0"/>
          </a:p>
        </p:txBody>
      </p:sp>
      <p:pic>
        <p:nvPicPr>
          <p:cNvPr id="4" name="Picture 3"/>
          <p:cNvPicPr>
            <a:picLocks noChangeAspect="1"/>
          </p:cNvPicPr>
          <p:nvPr/>
        </p:nvPicPr>
        <p:blipFill>
          <a:blip r:embed="rId2"/>
          <a:stretch>
            <a:fillRect/>
          </a:stretch>
        </p:blipFill>
        <p:spPr>
          <a:xfrm>
            <a:off x="4713049" y="2002386"/>
            <a:ext cx="2820964" cy="3761285"/>
          </a:xfrm>
          <a:prstGeom prst="rect">
            <a:avLst/>
          </a:prstGeom>
        </p:spPr>
      </p:pic>
      <p:sp>
        <p:nvSpPr>
          <p:cNvPr id="5" name="TextBox 4"/>
          <p:cNvSpPr txBox="1"/>
          <p:nvPr/>
        </p:nvSpPr>
        <p:spPr>
          <a:xfrm>
            <a:off x="1235647" y="2471197"/>
            <a:ext cx="2685815" cy="584776"/>
          </a:xfrm>
          <a:prstGeom prst="rect">
            <a:avLst/>
          </a:prstGeom>
          <a:noFill/>
        </p:spPr>
        <p:txBody>
          <a:bodyPr wrap="square" rtlCol="0">
            <a:spAutoFit/>
          </a:bodyPr>
          <a:lstStyle/>
          <a:p>
            <a:pPr algn="ctr"/>
            <a:r>
              <a:rPr lang="en-US" sz="3200" dirty="0" smtClean="0"/>
              <a:t>Bob Berkowitz</a:t>
            </a:r>
            <a:endParaRPr lang="en-US" sz="3200" dirty="0"/>
          </a:p>
        </p:txBody>
      </p:sp>
      <p:sp>
        <p:nvSpPr>
          <p:cNvPr id="6" name="TextBox 5"/>
          <p:cNvSpPr txBox="1"/>
          <p:nvPr/>
        </p:nvSpPr>
        <p:spPr>
          <a:xfrm>
            <a:off x="276998" y="3826923"/>
            <a:ext cx="4255849" cy="369332"/>
          </a:xfrm>
          <a:prstGeom prst="rect">
            <a:avLst/>
          </a:prstGeom>
          <a:noFill/>
        </p:spPr>
        <p:txBody>
          <a:bodyPr wrap="square" rtlCol="0">
            <a:spAutoFit/>
          </a:bodyPr>
          <a:lstStyle/>
          <a:p>
            <a:pPr algn="ctr"/>
            <a:r>
              <a:rPr lang="en-US" dirty="0" smtClean="0"/>
              <a:t>http://www.big6.com/robert-e-berkowitz/</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questions</a:t>
            </a:r>
            <a:endParaRPr lang="en-US" dirty="0"/>
          </a:p>
        </p:txBody>
      </p:sp>
      <p:sp>
        <p:nvSpPr>
          <p:cNvPr id="3" name="Content Placeholder 2"/>
          <p:cNvSpPr>
            <a:spLocks noGrp="1"/>
          </p:cNvSpPr>
          <p:nvPr>
            <p:ph idx="1"/>
          </p:nvPr>
        </p:nvSpPr>
        <p:spPr/>
        <p:txBody>
          <a:bodyPr>
            <a:normAutofit/>
          </a:bodyPr>
          <a:lstStyle/>
          <a:p>
            <a:r>
              <a:rPr lang="en-US" sz="4400" dirty="0" smtClean="0"/>
              <a:t>Which Big6 step is the most difficult to teach and learn? </a:t>
            </a:r>
          </a:p>
          <a:p>
            <a:r>
              <a:rPr lang="en-US" sz="4400" dirty="0" smtClean="0"/>
              <a:t>Do you have any key pointers in getting that step across to the students?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questions</a:t>
            </a:r>
            <a:endParaRPr lang="en-US" dirty="0"/>
          </a:p>
        </p:txBody>
      </p:sp>
      <p:sp>
        <p:nvSpPr>
          <p:cNvPr id="3" name="Content Placeholder 2"/>
          <p:cNvSpPr>
            <a:spLocks noGrp="1"/>
          </p:cNvSpPr>
          <p:nvPr>
            <p:ph idx="1"/>
          </p:nvPr>
        </p:nvSpPr>
        <p:spPr/>
        <p:txBody>
          <a:bodyPr/>
          <a:lstStyle/>
          <a:p>
            <a:r>
              <a:rPr lang="en-US" dirty="0" smtClean="0"/>
              <a:t>I see lots of correlation with the Big6 and teaching levels of questioning (critical-thinking skills). </a:t>
            </a:r>
            <a:endParaRPr lang="en-US" b="1" dirty="0" smtClean="0"/>
          </a:p>
          <a:p>
            <a:r>
              <a:rPr lang="en-US" dirty="0" smtClean="0"/>
              <a:t>Have you taught this in conjunction with levels of questioning? Would it be appropriate, or do you think it would not be needed because it is already incorporated?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2878</TotalTime>
  <Words>598</Words>
  <Application>Microsoft Office PowerPoint</Application>
  <PresentationFormat>On-screen Show (4:3)</PresentationFormat>
  <Paragraphs>101</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What’s one thing you  assess every day?</vt:lpstr>
      <vt:lpstr>Information Literacy</vt:lpstr>
      <vt:lpstr>Agenda</vt:lpstr>
      <vt:lpstr>Housekeeping</vt:lpstr>
      <vt:lpstr>For Next Time</vt:lpstr>
      <vt:lpstr>Slide 6</vt:lpstr>
      <vt:lpstr>Guest Speaker</vt:lpstr>
      <vt:lpstr>Your questions</vt:lpstr>
      <vt:lpstr>Your questions</vt:lpstr>
      <vt:lpstr>Your questions</vt:lpstr>
      <vt:lpstr>Your Questions</vt:lpstr>
      <vt:lpstr>Your Questions</vt:lpstr>
      <vt:lpstr>Your Questions</vt:lpstr>
      <vt:lpstr>Your Questions</vt:lpstr>
      <vt:lpstr>Your Questions</vt:lpstr>
      <vt:lpstr>Curriculum Mapping</vt:lpstr>
      <vt:lpstr>What do you know break</vt:lpstr>
      <vt:lpstr>How will I know?</vt:lpstr>
      <vt:lpstr>Slide 19</vt:lpstr>
      <vt:lpstr>Assessment</vt:lpstr>
      <vt:lpstr>Assessment Purposes</vt:lpstr>
      <vt:lpstr>Assessment Types</vt:lpstr>
      <vt:lpstr>Slide 23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one piece of information you think everyone should know?</dc:title>
  <dc:creator>Chris Bohne</dc:creator>
  <cp:lastModifiedBy>bohnec</cp:lastModifiedBy>
  <cp:revision>138</cp:revision>
  <dcterms:created xsi:type="dcterms:W3CDTF">2010-02-16T12:47:22Z</dcterms:created>
  <dcterms:modified xsi:type="dcterms:W3CDTF">2010-02-16T22:54:02Z</dcterms:modified>
</cp:coreProperties>
</file>